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5"/>
  </p:notesMasterIdLst>
  <p:sldIdLst>
    <p:sldId id="261" r:id="rId2"/>
    <p:sldId id="461" r:id="rId3"/>
    <p:sldId id="279" r:id="rId4"/>
    <p:sldId id="293" r:id="rId5"/>
    <p:sldId id="292" r:id="rId6"/>
    <p:sldId id="303" r:id="rId7"/>
    <p:sldId id="304" r:id="rId8"/>
    <p:sldId id="464" r:id="rId9"/>
    <p:sldId id="465" r:id="rId10"/>
    <p:sldId id="463" r:id="rId11"/>
    <p:sldId id="462" r:id="rId12"/>
    <p:sldId id="30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452" userDrawn="1">
          <p15:clr>
            <a:srgbClr val="A4A3A4"/>
          </p15:clr>
        </p15:guide>
        <p15:guide id="3" pos="2615" userDrawn="1">
          <p15:clr>
            <a:srgbClr val="A4A3A4"/>
          </p15:clr>
        </p15:guide>
        <p15:guide id="4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D5B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 autoAdjust="0"/>
    <p:restoredTop sz="93907" autoAdjust="0"/>
  </p:normalViewPr>
  <p:slideViewPr>
    <p:cSldViewPr snapToGrid="0">
      <p:cViewPr varScale="1">
        <p:scale>
          <a:sx n="64" d="100"/>
          <a:sy n="64" d="100"/>
        </p:scale>
        <p:origin x="960" y="40"/>
      </p:cViewPr>
      <p:guideLst>
        <p:guide pos="4452"/>
        <p:guide pos="2615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e Croll" userId="227519ef-4451-4eb8-8f58-14fc9aec578b" providerId="ADAL" clId="{840D47CA-190A-408B-AE45-7D6FDF51BE6B}"/>
    <pc:docChg chg="delSld modSld">
      <pc:chgData name="Elise Croll" userId="227519ef-4451-4eb8-8f58-14fc9aec578b" providerId="ADAL" clId="{840D47CA-190A-408B-AE45-7D6FDF51BE6B}" dt="2022-12-02T19:01:39.607" v="8" actId="47"/>
      <pc:docMkLst>
        <pc:docMk/>
      </pc:docMkLst>
      <pc:sldChg chg="modNotesTx">
        <pc:chgData name="Elise Croll" userId="227519ef-4451-4eb8-8f58-14fc9aec578b" providerId="ADAL" clId="{840D47CA-190A-408B-AE45-7D6FDF51BE6B}" dt="2022-12-02T18:41:08.099" v="1" actId="6549"/>
        <pc:sldMkLst>
          <pc:docMk/>
          <pc:sldMk cId="3507373853" sldId="279"/>
        </pc:sldMkLst>
      </pc:sldChg>
      <pc:sldChg chg="modNotesTx">
        <pc:chgData name="Elise Croll" userId="227519ef-4451-4eb8-8f58-14fc9aec578b" providerId="ADAL" clId="{840D47CA-190A-408B-AE45-7D6FDF51BE6B}" dt="2022-12-02T18:41:22.521" v="3" actId="6549"/>
        <pc:sldMkLst>
          <pc:docMk/>
          <pc:sldMk cId="2288036906" sldId="292"/>
        </pc:sldMkLst>
      </pc:sldChg>
      <pc:sldChg chg="modNotesTx">
        <pc:chgData name="Elise Croll" userId="227519ef-4451-4eb8-8f58-14fc9aec578b" providerId="ADAL" clId="{840D47CA-190A-408B-AE45-7D6FDF51BE6B}" dt="2022-12-02T18:41:15.495" v="2" actId="6549"/>
        <pc:sldMkLst>
          <pc:docMk/>
          <pc:sldMk cId="432025030" sldId="293"/>
        </pc:sldMkLst>
      </pc:sldChg>
      <pc:sldChg chg="del modNotesTx">
        <pc:chgData name="Elise Croll" userId="227519ef-4451-4eb8-8f58-14fc9aec578b" providerId="ADAL" clId="{840D47CA-190A-408B-AE45-7D6FDF51BE6B}" dt="2022-12-02T19:01:39.607" v="8" actId="47"/>
        <pc:sldMkLst>
          <pc:docMk/>
          <pc:sldMk cId="978311485" sldId="299"/>
        </pc:sldMkLst>
      </pc:sldChg>
      <pc:sldChg chg="modNotesTx">
        <pc:chgData name="Elise Croll" userId="227519ef-4451-4eb8-8f58-14fc9aec578b" providerId="ADAL" clId="{840D47CA-190A-408B-AE45-7D6FDF51BE6B}" dt="2022-12-02T18:41:01.800" v="0" actId="6549"/>
        <pc:sldMkLst>
          <pc:docMk/>
          <pc:sldMk cId="1364158316" sldId="461"/>
        </pc:sldMkLst>
      </pc:sldChg>
      <pc:sldChg chg="modNotesTx">
        <pc:chgData name="Elise Croll" userId="227519ef-4451-4eb8-8f58-14fc9aec578b" providerId="ADAL" clId="{840D47CA-190A-408B-AE45-7D6FDF51BE6B}" dt="2022-12-02T18:41:52.260" v="6" actId="6549"/>
        <pc:sldMkLst>
          <pc:docMk/>
          <pc:sldMk cId="3303775427" sldId="462"/>
        </pc:sldMkLst>
      </pc:sldChg>
      <pc:sldChg chg="modNotesTx">
        <pc:chgData name="Elise Croll" userId="227519ef-4451-4eb8-8f58-14fc9aec578b" providerId="ADAL" clId="{840D47CA-190A-408B-AE45-7D6FDF51BE6B}" dt="2022-12-02T18:41:34.441" v="4" actId="6549"/>
        <pc:sldMkLst>
          <pc:docMk/>
          <pc:sldMk cId="512389421" sldId="463"/>
        </pc:sldMkLst>
      </pc:sldChg>
      <pc:sldChg chg="modNotesTx">
        <pc:chgData name="Elise Croll" userId="227519ef-4451-4eb8-8f58-14fc9aec578b" providerId="ADAL" clId="{840D47CA-190A-408B-AE45-7D6FDF51BE6B}" dt="2022-12-02T18:41:38.030" v="5" actId="6549"/>
        <pc:sldMkLst>
          <pc:docMk/>
          <pc:sldMk cId="918421413" sldId="4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5D582-15D4-4A53-B3D1-A2A4616D3AAA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272EB-1574-4382-BCB1-D8E3813F6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3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A651BC-14D3-4ACF-9DEC-141D8D10ABD4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C61A681-C52C-8240-A629-915180ED8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7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8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7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9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9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2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Osprey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0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34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3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72EB-1574-4382-BCB1-D8E3813F61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364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246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03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051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4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89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089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AD5894-7C48-5C6D-B445-66F2DF9C1547}"/>
              </a:ext>
            </a:extLst>
          </p:cNvPr>
          <p:cNvSpPr/>
          <p:nvPr userDrawn="1"/>
        </p:nvSpPr>
        <p:spPr>
          <a:xfrm>
            <a:off x="0" y="0"/>
            <a:ext cx="74136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6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61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25E4C2-D610-CFDE-DF6D-477575D30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540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6FE52C-C594-CC3F-448B-59254216FE78}"/>
              </a:ext>
            </a:extLst>
          </p:cNvPr>
          <p:cNvSpPr/>
          <p:nvPr/>
        </p:nvSpPr>
        <p:spPr>
          <a:xfrm>
            <a:off x="-1" y="3749040"/>
            <a:ext cx="5575301" cy="218820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DE645C-30D4-B546-83D6-734C797EE639}"/>
              </a:ext>
            </a:extLst>
          </p:cNvPr>
          <p:cNvSpPr txBox="1">
            <a:spLocks/>
          </p:cNvSpPr>
          <p:nvPr/>
        </p:nvSpPr>
        <p:spPr>
          <a:xfrm>
            <a:off x="216513" y="3891279"/>
            <a:ext cx="6097201" cy="19888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Hydro One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and Biodiversity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December 11,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604ED8-ADF4-6A53-171B-C0C93D5732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804" y="254619"/>
            <a:ext cx="1509456" cy="7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761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rock, stone&#10;&#10;Description automatically generated">
            <a:extLst>
              <a:ext uri="{FF2B5EF4-FFF2-40B4-BE49-F238E27FC236}">
                <a16:creationId xmlns:a16="http://schemas.microsoft.com/office/drawing/2014/main" id="{F20C13A7-B340-49B5-A0D4-55A6DDDE12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52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30279-9B00-4CEF-6803-71F13E13D269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D5B10-A731-6058-65C3-5BC86F8DF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938C6A-507D-A0F4-8996-CCC97A325479}"/>
              </a:ext>
            </a:extLst>
          </p:cNvPr>
          <p:cNvSpPr txBox="1"/>
          <p:nvPr/>
        </p:nvSpPr>
        <p:spPr>
          <a:xfrm>
            <a:off x="0" y="2710547"/>
            <a:ext cx="34655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en-US" sz="1800" dirty="0" err="1">
                <a:solidFill>
                  <a:srgbClr val="FFFFFF"/>
                </a:solidFill>
                <a:latin typeface="Arial" panose="020B0604020202020204"/>
              </a:rPr>
              <a:t>Wesleyville</a:t>
            </a:r>
            <a:r>
              <a:rPr lang="en-US" sz="1800" dirty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anose="020B0604020202020204"/>
              </a:rPr>
              <a:t>coldwater</a:t>
            </a:r>
            <a:r>
              <a:rPr lang="en-US" sz="1800" dirty="0">
                <a:solidFill>
                  <a:srgbClr val="FFFFFF"/>
                </a:solidFill>
                <a:latin typeface="Arial" panose="020B0604020202020204"/>
              </a:rPr>
              <a:t> stream</a:t>
            </a:r>
          </a:p>
        </p:txBody>
      </p:sp>
    </p:spTree>
    <p:extLst>
      <p:ext uri="{BB962C8B-B14F-4D97-AF65-F5344CB8AC3E}">
        <p14:creationId xmlns:p14="http://schemas.microsoft.com/office/powerpoint/2010/main" val="512389421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596E0F1A-5E8E-4499-AB8F-5C0E4BA1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15478" y="815481"/>
            <a:ext cx="6545855" cy="49149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BBABAE-FA56-A3EE-6694-9D5286D32A88}"/>
              </a:ext>
            </a:extLst>
          </p:cNvPr>
          <p:cNvSpPr/>
          <p:nvPr/>
        </p:nvSpPr>
        <p:spPr>
          <a:xfrm>
            <a:off x="0" y="6540500"/>
            <a:ext cx="12192000" cy="317500"/>
          </a:xfrm>
          <a:prstGeom prst="rect">
            <a:avLst/>
          </a:prstGeom>
          <a:solidFill>
            <a:srgbClr val="5ED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A82C86C-D84A-773E-A2F6-428981CA461F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668DC-6969-4823-CF5B-CAA87A84EAD0}"/>
              </a:ext>
            </a:extLst>
          </p:cNvPr>
          <p:cNvSpPr txBox="1"/>
          <p:nvPr/>
        </p:nvSpPr>
        <p:spPr>
          <a:xfrm>
            <a:off x="8183880" y="2670048"/>
            <a:ext cx="4008120" cy="369332"/>
          </a:xfrm>
          <a:prstGeom prst="rect">
            <a:avLst/>
          </a:prstGeom>
          <a:solidFill>
            <a:srgbClr val="5ED5B9"/>
          </a:solidFill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/>
              </a:rPr>
              <a:t>Turtle habitat / nesting boxes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68E8D-5C70-5158-3C80-B190370A3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3B2323-7E17-4950-833E-F9E02441C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169" y="3488114"/>
            <a:ext cx="5047100" cy="24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28A055-0A14-4898-A8E1-E69E54C9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473" y="186233"/>
            <a:ext cx="5076796" cy="230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75427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893738E-9D9E-992F-40DD-D641ADA7C4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30381" y="822274"/>
            <a:ext cx="6578179" cy="49336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9F6FE1-55FA-E27C-5AF7-83597C5F1CAE}"/>
              </a:ext>
            </a:extLst>
          </p:cNvPr>
          <p:cNvSpPr/>
          <p:nvPr/>
        </p:nvSpPr>
        <p:spPr>
          <a:xfrm>
            <a:off x="0" y="6540500"/>
            <a:ext cx="12192000" cy="317500"/>
          </a:xfrm>
          <a:prstGeom prst="rect">
            <a:avLst/>
          </a:prstGeom>
          <a:solidFill>
            <a:srgbClr val="5ED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463B1A6-5BB1-B613-7CCA-FE1DC7352B0A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D970F0-D665-0AA3-DA24-4E88209F0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pic>
        <p:nvPicPr>
          <p:cNvPr id="3" name="Picture 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CA71A621-B2F8-4853-868D-8024B4061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7480" y="789799"/>
            <a:ext cx="6619836" cy="49648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55C74B-4CFA-FDA5-32ED-CE0105BAA1EE}"/>
              </a:ext>
            </a:extLst>
          </p:cNvPr>
          <p:cNvSpPr txBox="1"/>
          <p:nvPr/>
        </p:nvSpPr>
        <p:spPr>
          <a:xfrm>
            <a:off x="9181740" y="2697412"/>
            <a:ext cx="3011424" cy="369332"/>
          </a:xfrm>
          <a:prstGeom prst="rect">
            <a:avLst/>
          </a:prstGeom>
          <a:solidFill>
            <a:srgbClr val="5ED5B9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Wetland Creation</a:t>
            </a:r>
          </a:p>
        </p:txBody>
      </p:sp>
    </p:spTree>
    <p:extLst>
      <p:ext uri="{BB962C8B-B14F-4D97-AF65-F5344CB8AC3E}">
        <p14:creationId xmlns:p14="http://schemas.microsoft.com/office/powerpoint/2010/main" val="2699174471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1D27B6-5D13-C247-A65D-60AB921C4875}"/>
              </a:ext>
            </a:extLst>
          </p:cNvPr>
          <p:cNvSpPr txBox="1"/>
          <p:nvPr/>
        </p:nvSpPr>
        <p:spPr>
          <a:xfrm>
            <a:off x="298738" y="3118104"/>
            <a:ext cx="3523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3375F-252E-3F4B-82FB-90AE29D79EA7}"/>
              </a:ext>
            </a:extLst>
          </p:cNvPr>
          <p:cNvSpPr txBox="1"/>
          <p:nvPr/>
        </p:nvSpPr>
        <p:spPr>
          <a:xfrm>
            <a:off x="298738" y="3958546"/>
            <a:ext cx="41269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more information,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please contact us 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Environment@HydroOne.com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F3873-151F-8DE8-5602-A74B879D20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52" y="436605"/>
            <a:ext cx="1509456" cy="730555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39EBA0EC-F70C-47DF-63F9-946B8B3872A8}"/>
              </a:ext>
            </a:extLst>
          </p:cNvPr>
          <p:cNvSpPr txBox="1">
            <a:spLocks/>
          </p:cNvSpPr>
          <p:nvPr/>
        </p:nvSpPr>
        <p:spPr>
          <a:xfrm>
            <a:off x="8613018" y="6514170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ED5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79186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330487-74A9-254C-A68C-3146BBCED242}"/>
              </a:ext>
            </a:extLst>
          </p:cNvPr>
          <p:cNvSpPr txBox="1">
            <a:spLocks/>
          </p:cNvSpPr>
          <p:nvPr/>
        </p:nvSpPr>
        <p:spPr>
          <a:xfrm>
            <a:off x="457200" y="285324"/>
            <a:ext cx="3147391" cy="61582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Futura Bk BT" panose="020B05020202040203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Who we are</a:t>
            </a:r>
            <a:endParaRPr kumimoji="0" lang="en-CA" sz="3600" b="1" i="0" u="none" strike="noStrike" kern="1200" cap="none" spc="0" normalizeH="0" baseline="0" noProof="0" dirty="0">
              <a:ln>
                <a:noFill/>
              </a:ln>
              <a:solidFill>
                <a:srgbClr val="5ED5B9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43CB6-B562-4B49-9D59-3EC6E12B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F3D36-BC73-7C53-1423-9C40F3A938A6}"/>
              </a:ext>
            </a:extLst>
          </p:cNvPr>
          <p:cNvSpPr txBox="1">
            <a:spLocks/>
          </p:cNvSpPr>
          <p:nvPr/>
        </p:nvSpPr>
        <p:spPr>
          <a:xfrm>
            <a:off x="457200" y="964499"/>
            <a:ext cx="8016240" cy="92526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Futura Bk BT" panose="020B0502020204020303" pitchFamily="34" charset="0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2pPr>
            <a:lvl3pPr marL="7143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3pPr>
            <a:lvl4pPr marL="11620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4pPr>
            <a:lvl5pPr marL="1619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200" kern="1200">
                <a:solidFill>
                  <a:schemeClr val="tx1"/>
                </a:solidFill>
                <a:latin typeface="Futura Std Book" panose="020B05020202040203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energizes life for people and communities, helping Ontarians live a better and brighter future.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Company name&#10;&#10;Description automatically generated">
            <a:extLst>
              <a:ext uri="{FF2B5EF4-FFF2-40B4-BE49-F238E27FC236}">
                <a16:creationId xmlns:a16="http://schemas.microsoft.com/office/drawing/2014/main" id="{F0E8DDC4-448A-2598-2DCC-56A07202B5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021"/>
          <a:stretch/>
        </p:blipFill>
        <p:spPr>
          <a:xfrm>
            <a:off x="88706" y="1889759"/>
            <a:ext cx="12014588" cy="5067229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9537CD7-AE7C-747D-F2D1-CC65DBAFDA6F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15831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9711AD-EA0A-5E80-9F91-6C3D8FA70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7550" y="0"/>
            <a:ext cx="512445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5271D1-6969-BACD-1347-F330A4D7778C}"/>
              </a:ext>
            </a:extLst>
          </p:cNvPr>
          <p:cNvSpPr/>
          <p:nvPr/>
        </p:nvSpPr>
        <p:spPr>
          <a:xfrm>
            <a:off x="0" y="0"/>
            <a:ext cx="562287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DE645C-30D4-B546-83D6-734C797EE639}"/>
              </a:ext>
            </a:extLst>
          </p:cNvPr>
          <p:cNvSpPr txBox="1">
            <a:spLocks/>
          </p:cNvSpPr>
          <p:nvPr/>
        </p:nvSpPr>
        <p:spPr>
          <a:xfrm>
            <a:off x="311405" y="293082"/>
            <a:ext cx="5311474" cy="14722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Biodiversity –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 part of our business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AF3D6-833B-7140-8811-B522205792E2}"/>
              </a:ext>
            </a:extLst>
          </p:cNvPr>
          <p:cNvSpPr/>
          <p:nvPr/>
        </p:nvSpPr>
        <p:spPr>
          <a:xfrm>
            <a:off x="230317" y="2058381"/>
            <a:ext cx="45831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Arial" panose="020B0604020202020204"/>
              </a:rPr>
              <a:t>To achieve world-class environmental performance and to contribute to a greener Ontario for future generations.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9D8D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9D8D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D9D8D6">
                  <a:lumMod val="1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9981F96-7662-3BFF-C9DB-77F59FC9CE0F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950AEA-1065-979A-3C44-BEC64C96A6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94" y="324387"/>
            <a:ext cx="734375" cy="3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7385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DE645C-30D4-B546-83D6-734C797EE639}"/>
              </a:ext>
            </a:extLst>
          </p:cNvPr>
          <p:cNvSpPr txBox="1">
            <a:spLocks/>
          </p:cNvSpPr>
          <p:nvPr/>
        </p:nvSpPr>
        <p:spPr>
          <a:xfrm>
            <a:off x="311404" y="293083"/>
            <a:ext cx="7728416" cy="6644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5ED5B9"/>
                </a:solidFill>
                <a:latin typeface="Arial" panose="020B0604020202020204"/>
              </a:rPr>
              <a:t>Biodiversity Initiatives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ED5B9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AF3D6-833B-7140-8811-B522205792E2}"/>
              </a:ext>
            </a:extLst>
          </p:cNvPr>
          <p:cNvSpPr/>
          <p:nvPr/>
        </p:nvSpPr>
        <p:spPr>
          <a:xfrm>
            <a:off x="310831" y="1232169"/>
            <a:ext cx="4563677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</a:rPr>
              <a:t>Pollinator Habitat Program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66700" indent="-266700">
              <a:spcAft>
                <a:spcPts val="20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Osprey nest box program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Grey Wolf Research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</a:rPr>
              <a:t>Brook trout and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/>
              </a:rPr>
              <a:t>coldwater</a:t>
            </a:r>
            <a:r>
              <a:rPr lang="en-US" sz="2200" dirty="0">
                <a:solidFill>
                  <a:srgbClr val="FFFFFF"/>
                </a:solidFill>
                <a:latin typeface="Arial" panose="020B0604020202020204"/>
              </a:rPr>
              <a:t> stream health monitoring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latin typeface="Arial" panose="020B0604020202020204"/>
              </a:rPr>
              <a:t>Turtle habitat / nesting boxes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Wetland restoration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5C558E9-209C-2C3F-564A-5B42DF43357D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5ED5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8299C4-306D-26DA-870B-8E4EC25CE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5030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943B704-8D1C-4BA5-BD6D-2BC599198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4B474"/>
              </a:clrFrom>
              <a:clrTo>
                <a:srgbClr val="F4B47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67551" y="-2224"/>
            <a:ext cx="5124450" cy="654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DE645C-30D4-B546-83D6-734C797EE639}"/>
              </a:ext>
            </a:extLst>
          </p:cNvPr>
          <p:cNvSpPr txBox="1">
            <a:spLocks/>
          </p:cNvSpPr>
          <p:nvPr/>
        </p:nvSpPr>
        <p:spPr>
          <a:xfrm>
            <a:off x="311404" y="293082"/>
            <a:ext cx="5569852" cy="56297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ED5B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Pollinator Program</a:t>
            </a:r>
          </a:p>
          <a:p>
            <a:pPr marL="274638" marR="0" lvl="0" indent="-274638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Began in 2015</a:t>
            </a:r>
          </a:p>
          <a:p>
            <a:pPr marL="274638" marR="0" lvl="0" indent="-274638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ea typeface="+mn-ea"/>
                <a:cs typeface="+mn-cs"/>
              </a:rPr>
              <a:t>Over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150 hectares planted </a:t>
            </a:r>
          </a:p>
          <a:p>
            <a:pPr marL="274638" marR="0" lvl="0" indent="-274638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Integrated into vegetation management</a:t>
            </a:r>
          </a:p>
          <a:p>
            <a:pPr marL="274638" marR="0" lvl="0" indent="-274638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ea typeface="+mn-ea"/>
                <a:cs typeface="+mn-cs"/>
              </a:rPr>
              <a:t>Environmental Services led restorations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4638" marR="0" lvl="0" indent="-274638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Partnerships</a:t>
            </a:r>
          </a:p>
          <a:p>
            <a:pPr marL="274638" indent="-274638">
              <a:lnSpc>
                <a:spcPts val="26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FFFFFF"/>
                </a:solidFill>
                <a:ea typeface="+mn-ea"/>
                <a:cs typeface="+mn-cs"/>
              </a:rPr>
              <a:t>2021 Environmental Excellence Award from Electricity Distributors Association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F5626C6-B689-FC45-FB2F-AEF0A0F6EDE4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AB5DE9-2A67-8705-CBF1-14E7C7ECFC2E}"/>
              </a:ext>
            </a:extLst>
          </p:cNvPr>
          <p:cNvSpPr/>
          <p:nvPr/>
        </p:nvSpPr>
        <p:spPr>
          <a:xfrm>
            <a:off x="0" y="6540500"/>
            <a:ext cx="12192000" cy="317500"/>
          </a:xfrm>
          <a:prstGeom prst="rect">
            <a:avLst/>
          </a:prstGeom>
          <a:solidFill>
            <a:srgbClr val="5ED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E01CB54-8C6A-10CD-01B6-3278B5F1377C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9A6B2-3DE1-809B-415A-E6B7914A35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94" y="324387"/>
            <a:ext cx="734375" cy="3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3690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58487-EE81-4DB8-8EB2-152B1E08B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40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29BE8-D7A5-60B6-A3EE-88C22A83EA11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01964-B5B1-5AB5-2EEF-327EC342A6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94" y="324387"/>
            <a:ext cx="734375" cy="351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2C911-46DE-E9E3-9221-B06E89C7F0BF}"/>
              </a:ext>
            </a:extLst>
          </p:cNvPr>
          <p:cNvSpPr txBox="1"/>
          <p:nvPr/>
        </p:nvSpPr>
        <p:spPr>
          <a:xfrm>
            <a:off x="9082355" y="2670048"/>
            <a:ext cx="31096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Pollinator habitat planting</a:t>
            </a:r>
          </a:p>
        </p:txBody>
      </p:sp>
    </p:spTree>
    <p:extLst>
      <p:ext uri="{BB962C8B-B14F-4D97-AF65-F5344CB8AC3E}">
        <p14:creationId xmlns:p14="http://schemas.microsoft.com/office/powerpoint/2010/main" val="979799391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E71094-1D09-58B8-87C5-E81F53A89F35}"/>
              </a:ext>
            </a:extLst>
          </p:cNvPr>
          <p:cNvSpPr/>
          <p:nvPr/>
        </p:nvSpPr>
        <p:spPr>
          <a:xfrm>
            <a:off x="0" y="6540500"/>
            <a:ext cx="12192000" cy="317500"/>
          </a:xfrm>
          <a:prstGeom prst="rect">
            <a:avLst/>
          </a:prstGeom>
          <a:solidFill>
            <a:srgbClr val="5ED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7281154-CA35-A21C-448F-1785FA4E14F4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9DA5E-7EDF-AB07-7C6E-EBCB1B694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956" cy="6540119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2896146-7C86-799A-A378-150C5EC22909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50723-BB87-5ED3-05C7-81566AC057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7894" y="324387"/>
            <a:ext cx="734375" cy="3518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F4646B7-3542-AD2B-8263-300E4F51D8B8}"/>
              </a:ext>
            </a:extLst>
          </p:cNvPr>
          <p:cNvSpPr txBox="1"/>
          <p:nvPr/>
        </p:nvSpPr>
        <p:spPr>
          <a:xfrm>
            <a:off x="9710928" y="2718661"/>
            <a:ext cx="251002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Pollinator Habitat Program</a:t>
            </a:r>
          </a:p>
        </p:txBody>
      </p:sp>
    </p:spTree>
    <p:extLst>
      <p:ext uri="{BB962C8B-B14F-4D97-AF65-F5344CB8AC3E}">
        <p14:creationId xmlns:p14="http://schemas.microsoft.com/office/powerpoint/2010/main" val="104781460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1C42110-306A-39FD-B734-2416C35C22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5544"/>
            <a:ext cx="5074918" cy="3383279"/>
          </a:xfrm>
          <a:prstGeom prst="rect">
            <a:avLst/>
          </a:prstGeom>
        </p:spPr>
      </p:pic>
      <p:pic>
        <p:nvPicPr>
          <p:cNvPr id="2" name="Picture 1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BBCEBAA3-DF0B-4546-A298-10C7B68F30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18" y="0"/>
            <a:ext cx="7117083" cy="65400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6DFE3-BDD5-8A74-B914-052D6DFD18BD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998EAB-12F7-0B60-D2BC-0F5097D92065}"/>
              </a:ext>
            </a:extLst>
          </p:cNvPr>
          <p:cNvSpPr/>
          <p:nvPr/>
        </p:nvSpPr>
        <p:spPr>
          <a:xfrm>
            <a:off x="0" y="6540500"/>
            <a:ext cx="12192000" cy="317500"/>
          </a:xfrm>
          <a:prstGeom prst="rect">
            <a:avLst/>
          </a:prstGeom>
          <a:solidFill>
            <a:srgbClr val="5ED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9E39D3C-3BE9-6D55-9219-F0E79A5B0F08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8D66CA-4544-CB4A-F267-6A9BEEE65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9A2746-8F23-3258-B671-0B747FA6E2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2"/>
            <a:ext cx="5074920" cy="31482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780265-7397-1F0A-84E4-A7CEBA9C9584}"/>
              </a:ext>
            </a:extLst>
          </p:cNvPr>
          <p:cNvSpPr txBox="1"/>
          <p:nvPr/>
        </p:nvSpPr>
        <p:spPr>
          <a:xfrm>
            <a:off x="9180576" y="2664381"/>
            <a:ext cx="3011424" cy="369332"/>
          </a:xfrm>
          <a:prstGeom prst="rect">
            <a:avLst/>
          </a:prstGeom>
          <a:solidFill>
            <a:srgbClr val="5ED5B9"/>
          </a:solidFill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Osprey nest box program</a:t>
            </a:r>
          </a:p>
        </p:txBody>
      </p:sp>
    </p:spTree>
    <p:extLst>
      <p:ext uri="{BB962C8B-B14F-4D97-AF65-F5344CB8AC3E}">
        <p14:creationId xmlns:p14="http://schemas.microsoft.com/office/powerpoint/2010/main" val="306713843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standing in a forest&#10;&#10;Description automatically generated with medium confidence">
            <a:extLst>
              <a:ext uri="{FF2B5EF4-FFF2-40B4-BE49-F238E27FC236}">
                <a16:creationId xmlns:a16="http://schemas.microsoft.com/office/drawing/2014/main" id="{0FB1205C-9877-4766-949F-C570941A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55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A800A-0AFE-F969-4C38-DE190CEF7453}"/>
              </a:ext>
            </a:extLst>
          </p:cNvPr>
          <p:cNvSpPr txBox="1">
            <a:spLocks/>
          </p:cNvSpPr>
          <p:nvPr/>
        </p:nvSpPr>
        <p:spPr>
          <a:xfrm>
            <a:off x="8613018" y="6578178"/>
            <a:ext cx="3472997" cy="1639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utura PT Book" panose="020B0502020204020303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Hydro One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Biodiversity  •   </a:t>
            </a:r>
            <a:fld id="{82063068-B64D-4D42-A906-B82FF1DE559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5B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5B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0E039-9BB4-336C-E177-E8137DC6DD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4843" y="327025"/>
            <a:ext cx="721612" cy="349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72F6F-36D6-AE1B-D6F2-25A506D98A58}"/>
              </a:ext>
            </a:extLst>
          </p:cNvPr>
          <p:cNvSpPr txBox="1"/>
          <p:nvPr/>
        </p:nvSpPr>
        <p:spPr>
          <a:xfrm>
            <a:off x="0" y="2670048"/>
            <a:ext cx="25100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Grey Wolf Research</a:t>
            </a:r>
          </a:p>
        </p:txBody>
      </p:sp>
    </p:spTree>
    <p:extLst>
      <p:ext uri="{BB962C8B-B14F-4D97-AF65-F5344CB8AC3E}">
        <p14:creationId xmlns:p14="http://schemas.microsoft.com/office/powerpoint/2010/main" val="91842141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End page">
  <a:themeElements>
    <a:clrScheme name="Hydro One 1">
      <a:dk1>
        <a:srgbClr val="005B66"/>
      </a:dk1>
      <a:lt1>
        <a:srgbClr val="6ED7B7"/>
      </a:lt1>
      <a:dk2>
        <a:srgbClr val="005B66"/>
      </a:dk2>
      <a:lt2>
        <a:srgbClr val="D9D8D6"/>
      </a:lt2>
      <a:accent1>
        <a:srgbClr val="005B66"/>
      </a:accent1>
      <a:accent2>
        <a:srgbClr val="0091B3"/>
      </a:accent2>
      <a:accent3>
        <a:srgbClr val="6ED7B7"/>
      </a:accent3>
      <a:accent4>
        <a:srgbClr val="573C81"/>
      </a:accent4>
      <a:accent5>
        <a:srgbClr val="D9D8D6"/>
      </a:accent5>
      <a:accent6>
        <a:srgbClr val="FFD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BABCA53E1AF4B92300CBD9A93E8AA" ma:contentTypeVersion="13" ma:contentTypeDescription="Create a new document." ma:contentTypeScope="" ma:versionID="7bbfd165969a19a6583f214f62fb2c0e">
  <xsd:schema xmlns:xsd="http://www.w3.org/2001/XMLSchema" xmlns:xs="http://www.w3.org/2001/XMLSchema" xmlns:p="http://schemas.microsoft.com/office/2006/metadata/properties" xmlns:ns2="3283f1c2-7b3f-42e9-93d0-6096825e641f" xmlns:ns3="961a4745-63cc-462f-8f57-b94bcb92b7f0" targetNamespace="http://schemas.microsoft.com/office/2006/metadata/properties" ma:root="true" ma:fieldsID="5d2b7d84f987fcbb3c54cc528a9dbfd7" ns2:_="" ns3:_="">
    <xsd:import namespace="3283f1c2-7b3f-42e9-93d0-6096825e641f"/>
    <xsd:import namespace="961a4745-63cc-462f-8f57-b94bcb92b7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83f1c2-7b3f-42e9-93d0-6096825e6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9475d60-e212-4f6f-97d5-c03e1e200e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1a4745-63cc-462f-8f57-b94bcb92b7f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9445d3c-f33b-4ee7-b100-460be178cca9}" ma:internalName="TaxCatchAll" ma:showField="CatchAllData" ma:web="961a4745-63cc-462f-8f57-b94bcb92b7f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83f1c2-7b3f-42e9-93d0-6096825e641f">
      <Terms xmlns="http://schemas.microsoft.com/office/infopath/2007/PartnerControls"/>
    </lcf76f155ced4ddcb4097134ff3c332f>
    <TaxCatchAll xmlns="961a4745-63cc-462f-8f57-b94bcb92b7f0" xsi:nil="true"/>
  </documentManagement>
</p:properties>
</file>

<file path=customXml/itemProps1.xml><?xml version="1.0" encoding="utf-8"?>
<ds:datastoreItem xmlns:ds="http://schemas.openxmlformats.org/officeDocument/2006/customXml" ds:itemID="{020C96D4-F1D2-48E3-87B5-F94EC945D5BB}"/>
</file>

<file path=customXml/itemProps2.xml><?xml version="1.0" encoding="utf-8"?>
<ds:datastoreItem xmlns:ds="http://schemas.openxmlformats.org/officeDocument/2006/customXml" ds:itemID="{8023D27D-A68C-4022-BFE3-952EBFF956BE}"/>
</file>

<file path=customXml/itemProps3.xml><?xml version="1.0" encoding="utf-8"?>
<ds:datastoreItem xmlns:ds="http://schemas.openxmlformats.org/officeDocument/2006/customXml" ds:itemID="{6572CC05-7738-4695-AB70-16FA753BA460}"/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231</Words>
  <Application>Microsoft Office PowerPoint</Application>
  <PresentationFormat>Widescreen</PresentationFormat>
  <Paragraphs>58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End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FARRELL Michael</dc:creator>
  <cp:lastModifiedBy>Elise Croll</cp:lastModifiedBy>
  <cp:revision>13</cp:revision>
  <dcterms:created xsi:type="dcterms:W3CDTF">2022-11-10T18:36:19Z</dcterms:created>
  <dcterms:modified xsi:type="dcterms:W3CDTF">2022-12-02T19:01:44Z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0x010100EA0BABCA53E1AF4B92300CBD9A93E8AA</vt:lpwstr>
  </property>
</Properties>
</file>